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59" r:id="rId6"/>
    <p:sldId id="261" r:id="rId7"/>
    <p:sldId id="262" r:id="rId8"/>
    <p:sldId id="263" r:id="rId9"/>
    <p:sldId id="264" r:id="rId10"/>
    <p:sldId id="26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11/9/2016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11/9/2016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cottish-country-dancing-dictionary.com/dance-crib/queen-victorias-visit-quadrill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026" y="3579812"/>
            <a:ext cx="8144134" cy="1373070"/>
          </a:xfrm>
        </p:spPr>
        <p:txBody>
          <a:bodyPr/>
          <a:lstStyle/>
          <a:p>
            <a:r>
              <a:rPr lang="en-CA" dirty="0"/>
              <a:t>Morality and Memory, Disobedience</a:t>
            </a:r>
            <a:br>
              <a:rPr lang="en-CA" dirty="0"/>
            </a:br>
            <a:endParaRPr lang="en-CA" dirty="0"/>
          </a:p>
        </p:txBody>
      </p:sp>
      <p:sp>
        <p:nvSpPr>
          <p:cNvPr id="3" name="Subtitle 2"/>
          <p:cNvSpPr>
            <a:spLocks noGrp="1"/>
          </p:cNvSpPr>
          <p:nvPr>
            <p:ph type="subTitle" idx="1"/>
          </p:nvPr>
        </p:nvSpPr>
        <p:spPr>
          <a:xfrm>
            <a:off x="680322" y="4394039"/>
            <a:ext cx="8144134" cy="2205544"/>
          </a:xfrm>
        </p:spPr>
        <p:txBody>
          <a:bodyPr>
            <a:normAutofit/>
          </a:bodyPr>
          <a:lstStyle/>
          <a:p>
            <a:r>
              <a:rPr lang="en-CA" dirty="0"/>
              <a:t>Disobedience reconsidered: history, theory, and the Morality of Scholarship Martin L. Davies School of Historical Studies, University of Leicester, Leicester, UK</a:t>
            </a:r>
          </a:p>
          <a:p>
            <a:endParaRPr lang="en-CA" dirty="0"/>
          </a:p>
          <a:p>
            <a:r>
              <a:rPr lang="en-CA" dirty="0"/>
              <a:t>Bryce </a:t>
            </a:r>
            <a:r>
              <a:rPr lang="en-CA" dirty="0" err="1"/>
              <a:t>Hickerty</a:t>
            </a:r>
            <a:endParaRPr lang="en-CA" dirty="0"/>
          </a:p>
        </p:txBody>
      </p:sp>
    </p:spTree>
    <p:extLst>
      <p:ext uri="{BB962C8B-B14F-4D97-AF65-F5344CB8AC3E}">
        <p14:creationId xmlns:p14="http://schemas.microsoft.com/office/powerpoint/2010/main" val="672495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Disobedience  </a:t>
            </a:r>
          </a:p>
        </p:txBody>
      </p:sp>
      <p:sp>
        <p:nvSpPr>
          <p:cNvPr id="3" name="Content Placeholder 2"/>
          <p:cNvSpPr>
            <a:spLocks noGrp="1"/>
          </p:cNvSpPr>
          <p:nvPr>
            <p:ph idx="1"/>
          </p:nvPr>
        </p:nvSpPr>
        <p:spPr/>
        <p:txBody>
          <a:bodyPr>
            <a:normAutofit fontScale="62500" lnSpcReduction="20000"/>
          </a:bodyPr>
          <a:lstStyle/>
          <a:p>
            <a:pPr marL="0" indent="0">
              <a:buNone/>
            </a:pPr>
            <a:r>
              <a:rPr lang="en-CA" dirty="0"/>
              <a:t>Davies postulates that disobedience is defined as the opposition and challenge to an apparent unassailable order of the world</a:t>
            </a:r>
          </a:p>
          <a:p>
            <a:pPr marL="0" indent="0">
              <a:buNone/>
            </a:pPr>
            <a:endParaRPr lang="en-CA" dirty="0"/>
          </a:p>
          <a:p>
            <a:pPr marL="0" indent="0">
              <a:buNone/>
            </a:pPr>
            <a:r>
              <a:rPr lang="en-CA" dirty="0"/>
              <a:t>Through disobedience, argues Davies, historical fact is challenged and a given state of the world is examined for its arbitrary rules and norms. Such as ideological concepts of ‘separate spheres’.</a:t>
            </a:r>
          </a:p>
          <a:p>
            <a:pPr marL="0" indent="0">
              <a:buNone/>
            </a:pPr>
            <a:endParaRPr lang="en-CA" dirty="0"/>
          </a:p>
          <a:p>
            <a:pPr marL="0" indent="0">
              <a:buNone/>
            </a:pPr>
            <a:r>
              <a:rPr lang="en-CA" dirty="0"/>
              <a:t>History as an abstract tool for capitalism, documenting the past and using that data to successfully pursue capitalist endeavour</a:t>
            </a:r>
          </a:p>
          <a:p>
            <a:pPr marL="0" indent="0">
              <a:buNone/>
            </a:pPr>
            <a:endParaRPr lang="en-CA" dirty="0"/>
          </a:p>
          <a:p>
            <a:pPr marL="0" indent="0">
              <a:buNone/>
            </a:pPr>
            <a:r>
              <a:rPr lang="en-CA" dirty="0"/>
              <a:t>History “academicizes, which means it historicizes, which means it neutralizes” </a:t>
            </a:r>
          </a:p>
          <a:p>
            <a:pPr marL="0" indent="0">
              <a:buNone/>
            </a:pPr>
            <a:endParaRPr lang="en-CA" dirty="0"/>
          </a:p>
          <a:p>
            <a:pPr marL="0" indent="0">
              <a:buNone/>
            </a:pPr>
            <a:r>
              <a:rPr lang="en-CA" dirty="0"/>
              <a:t>That is to say, the mechanism by which history works is through disobedience, or challenging perceived social norms, conclusions, and dominant thought.</a:t>
            </a:r>
          </a:p>
          <a:p>
            <a:pPr marL="0" indent="0">
              <a:buNone/>
            </a:pPr>
            <a:r>
              <a:rPr lang="en-CA" dirty="0"/>
              <a:t>Historians reflect and shape current concepts of morality</a:t>
            </a:r>
          </a:p>
        </p:txBody>
      </p:sp>
    </p:spTree>
    <p:extLst>
      <p:ext uri="{BB962C8B-B14F-4D97-AF65-F5344CB8AC3E}">
        <p14:creationId xmlns:p14="http://schemas.microsoft.com/office/powerpoint/2010/main" val="110047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Sources</a:t>
            </a:r>
          </a:p>
        </p:txBody>
      </p:sp>
      <p:sp>
        <p:nvSpPr>
          <p:cNvPr id="3" name="Content Placeholder 2"/>
          <p:cNvSpPr>
            <a:spLocks noGrp="1"/>
          </p:cNvSpPr>
          <p:nvPr>
            <p:ph idx="1"/>
          </p:nvPr>
        </p:nvSpPr>
        <p:spPr/>
        <p:txBody>
          <a:bodyPr>
            <a:normAutofit fontScale="92500" lnSpcReduction="20000"/>
          </a:bodyPr>
          <a:lstStyle/>
          <a:p>
            <a:r>
              <a:rPr lang="en-CA" dirty="0">
                <a:hlinkClick r:id="rId2"/>
              </a:rPr>
              <a:t>http://www.scottish-country-dancing-dictionary.com/dance-crib/queen-victorias-visit-quadrilles.html</a:t>
            </a:r>
            <a:endParaRPr lang="en-CA" dirty="0"/>
          </a:p>
          <a:p>
            <a:r>
              <a:rPr lang="en-CA" dirty="0" err="1"/>
              <a:t>Albrow</a:t>
            </a:r>
            <a:r>
              <a:rPr lang="en-CA" dirty="0"/>
              <a:t>, Martin. (1990). </a:t>
            </a:r>
            <a:r>
              <a:rPr lang="en-CA" i="1" dirty="0"/>
              <a:t>Max Weber’s Construction of Social Theory</a:t>
            </a:r>
            <a:r>
              <a:rPr lang="en-CA" dirty="0"/>
              <a:t>. London: MacMillan</a:t>
            </a:r>
          </a:p>
          <a:p>
            <a:r>
              <a:rPr lang="en-CA" dirty="0"/>
              <a:t>Davies, Martin L. “Disobedience Reconsidered: History, Theory, and the Morality of Scholarship.” </a:t>
            </a:r>
            <a:r>
              <a:rPr lang="en-CA" i="1" dirty="0"/>
              <a:t>Rethinking History, </a:t>
            </a:r>
            <a:r>
              <a:rPr lang="en-CA" dirty="0"/>
              <a:t>17, 2 (2013): 191-210. </a:t>
            </a:r>
          </a:p>
          <a:p>
            <a:r>
              <a:rPr lang="en-CA" dirty="0"/>
              <a:t>Morgan, Cecilia, </a:t>
            </a:r>
            <a:r>
              <a:rPr lang="en-CA" i="1" dirty="0"/>
              <a:t>Commemorating Canada: History, Heritage, and Memory, 1850s- 1990s </a:t>
            </a:r>
            <a:r>
              <a:rPr lang="en-CA" dirty="0"/>
              <a:t>(Toronto: University of Toronto Press, 2016)</a:t>
            </a:r>
          </a:p>
          <a:p>
            <a:r>
              <a:rPr lang="en-CA" dirty="0" err="1"/>
              <a:t>Neatby</a:t>
            </a:r>
            <a:r>
              <a:rPr lang="en-CA" dirty="0"/>
              <a:t>, Nicole et al., </a:t>
            </a:r>
            <a:r>
              <a:rPr lang="en-CA" i="1" dirty="0"/>
              <a:t>Social Control in Canada: Issues in the Social Construction of Deviance </a:t>
            </a:r>
            <a:r>
              <a:rPr lang="en-CA" dirty="0"/>
              <a:t>(Ontario: Oxford University Press, 1996).</a:t>
            </a:r>
          </a:p>
          <a:p>
            <a:r>
              <a:rPr lang="en-CA" dirty="0"/>
              <a:t>Valverde, Mariana, </a:t>
            </a:r>
            <a:r>
              <a:rPr lang="en-CA" i="1" dirty="0"/>
              <a:t>The Age of Light, Soap, &amp; Water: Moral Reform in English Canada, 1885-1925 </a:t>
            </a:r>
            <a:r>
              <a:rPr lang="en-CA" dirty="0"/>
              <a:t>(Toronto: University of Toronto Press, 2008)</a:t>
            </a:r>
          </a:p>
          <a:p>
            <a:endParaRPr lang="en-CA" dirty="0"/>
          </a:p>
          <a:p>
            <a:endParaRPr lang="en-CA" dirty="0"/>
          </a:p>
        </p:txBody>
      </p:sp>
    </p:spTree>
    <p:extLst>
      <p:ext uri="{BB962C8B-B14F-4D97-AF65-F5344CB8AC3E}">
        <p14:creationId xmlns:p14="http://schemas.microsoft.com/office/powerpoint/2010/main" val="229695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800" dirty="0"/>
              <a:t>Morality</a:t>
            </a:r>
          </a:p>
        </p:txBody>
      </p:sp>
      <p:sp>
        <p:nvSpPr>
          <p:cNvPr id="3" name="Content Placeholder 2"/>
          <p:cNvSpPr>
            <a:spLocks noGrp="1"/>
          </p:cNvSpPr>
          <p:nvPr>
            <p:ph idx="1"/>
          </p:nvPr>
        </p:nvSpPr>
        <p:spPr/>
        <p:txBody>
          <a:bodyPr>
            <a:normAutofit lnSpcReduction="10000"/>
          </a:bodyPr>
          <a:lstStyle/>
          <a:p>
            <a:pPr marL="0" indent="0">
              <a:buNone/>
            </a:pPr>
            <a:r>
              <a:rPr lang="en-CA" dirty="0"/>
              <a:t>Changing concepts of ‘normal’ moral behaviour as influencing and reflecting industrial, technological, and economic changes. </a:t>
            </a:r>
          </a:p>
          <a:p>
            <a:pPr marL="0" indent="0">
              <a:buNone/>
            </a:pPr>
            <a:endParaRPr lang="en-CA" dirty="0"/>
          </a:p>
          <a:p>
            <a:pPr marL="0" indent="0">
              <a:buNone/>
            </a:pPr>
            <a:r>
              <a:rPr lang="en-CA" dirty="0"/>
              <a:t>Adherence to ‘separate spheres’ ideology begins to be challenged as these influences change.</a:t>
            </a:r>
          </a:p>
          <a:p>
            <a:pPr marL="0" indent="0">
              <a:buNone/>
            </a:pPr>
            <a:r>
              <a:rPr lang="en-CA" dirty="0"/>
              <a:t>s</a:t>
            </a:r>
          </a:p>
          <a:p>
            <a:pPr marL="0" indent="0">
              <a:buNone/>
            </a:pPr>
            <a:r>
              <a:rPr lang="en-CA" dirty="0"/>
              <a:t>Disobedience reflects when arbitrary norms become challenged.</a:t>
            </a:r>
          </a:p>
          <a:p>
            <a:pPr marL="0" indent="0">
              <a:buNone/>
            </a:pPr>
            <a:endParaRPr lang="en-CA" dirty="0"/>
          </a:p>
          <a:p>
            <a:pPr marL="0" indent="0">
              <a:buNone/>
            </a:pPr>
            <a:r>
              <a:rPr lang="en-CA" dirty="0"/>
              <a:t>Disobedience shapes and reflects our concepts of history.</a:t>
            </a:r>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45568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06" y="3464558"/>
            <a:ext cx="10628242" cy="343675"/>
          </a:xfrm>
        </p:spPr>
        <p:txBody>
          <a:bodyPr>
            <a:normAutofit fontScale="90000"/>
          </a:bodyPr>
          <a:lstStyle/>
          <a:p>
            <a:r>
              <a:rPr lang="en-CA" sz="3100" dirty="0"/>
              <a:t>Victorian era and Victorian morality.</a:t>
            </a:r>
            <a:br>
              <a:rPr lang="en-CA" sz="3100" dirty="0"/>
            </a:br>
            <a:br>
              <a:rPr lang="en-CA" sz="3100" dirty="0"/>
            </a:br>
            <a:br>
              <a:rPr lang="en-CA" sz="3100" dirty="0"/>
            </a:br>
            <a:r>
              <a:rPr lang="en-CA" sz="3100" dirty="0"/>
              <a:t>Sexual restraint</a:t>
            </a:r>
            <a:br>
              <a:rPr lang="en-CA" sz="3100" dirty="0"/>
            </a:br>
            <a:br>
              <a:rPr lang="en-CA" sz="3100" dirty="0"/>
            </a:br>
            <a:r>
              <a:rPr lang="en-CA" sz="3100" dirty="0"/>
              <a:t>Intolerance for crime and vagrancy</a:t>
            </a:r>
            <a:br>
              <a:rPr lang="en-CA" sz="3100" dirty="0"/>
            </a:br>
            <a:br>
              <a:rPr lang="en-CA" sz="3100" dirty="0"/>
            </a:br>
            <a:r>
              <a:rPr lang="en-CA" sz="3100" dirty="0"/>
              <a:t>Strict code of public conduct</a:t>
            </a:r>
            <a:br>
              <a:rPr lang="en-CA" sz="3100" dirty="0"/>
            </a:br>
            <a:br>
              <a:rPr lang="en-CA" sz="3100" dirty="0"/>
            </a:br>
            <a:r>
              <a:rPr lang="en-CA" sz="3100" dirty="0"/>
              <a:t>Non-verbal communication of sexual feelings:</a:t>
            </a:r>
            <a:br>
              <a:rPr lang="en-CA" sz="3100" dirty="0"/>
            </a:br>
            <a:br>
              <a:rPr lang="en-CA" sz="3100" dirty="0"/>
            </a:br>
            <a:r>
              <a:rPr lang="en-CA" sz="3100" dirty="0"/>
              <a:t>Language of flowers </a:t>
            </a:r>
            <a:br>
              <a:rPr lang="en-CA" dirty="0"/>
            </a:br>
            <a:endParaRPr lang="en-CA" dirty="0"/>
          </a:p>
        </p:txBody>
      </p:sp>
      <p:pic>
        <p:nvPicPr>
          <p:cNvPr id="1026" name="Picture 2" descr="Queen Victoria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51118" y="1206143"/>
            <a:ext cx="3759833" cy="5231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60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877" y="1084533"/>
            <a:ext cx="9613861" cy="1080938"/>
          </a:xfrm>
        </p:spPr>
        <p:txBody>
          <a:bodyPr/>
          <a:lstStyle/>
          <a:p>
            <a:r>
              <a:rPr lang="en-CA" dirty="0"/>
              <a:t>Protestant Work ethic:</a:t>
            </a:r>
            <a:br>
              <a:rPr lang="en-CA" dirty="0"/>
            </a:br>
            <a:endParaRPr lang="en-CA" dirty="0"/>
          </a:p>
        </p:txBody>
      </p:sp>
      <p:sp>
        <p:nvSpPr>
          <p:cNvPr id="3" name="Content Placeholder 2"/>
          <p:cNvSpPr>
            <a:spLocks noGrp="1"/>
          </p:cNvSpPr>
          <p:nvPr>
            <p:ph idx="1"/>
          </p:nvPr>
        </p:nvSpPr>
        <p:spPr/>
        <p:txBody>
          <a:bodyPr>
            <a:normAutofit lnSpcReduction="10000"/>
          </a:bodyPr>
          <a:lstStyle/>
          <a:p>
            <a:r>
              <a:rPr lang="en-CA" dirty="0"/>
              <a:t>The belief that hard work, discipline and thrift are key to success, happiness, and salvation. </a:t>
            </a:r>
          </a:p>
          <a:p>
            <a:endParaRPr lang="en-CA" dirty="0"/>
          </a:p>
          <a:p>
            <a:r>
              <a:rPr lang="en-CA" dirty="0"/>
              <a:t>Foundation for the ‘Just World’ hypothesis.</a:t>
            </a:r>
          </a:p>
          <a:p>
            <a:endParaRPr lang="en-CA" dirty="0"/>
          </a:p>
          <a:p>
            <a:r>
              <a:rPr lang="en-CA" dirty="0"/>
              <a:t>Economically motivated, adaptational.</a:t>
            </a:r>
          </a:p>
          <a:p>
            <a:r>
              <a:rPr lang="en-CA" dirty="0"/>
              <a:t>In times of scarcity such as the Depression, this view shifts.</a:t>
            </a:r>
          </a:p>
          <a:p>
            <a:r>
              <a:rPr lang="en-CA" dirty="0"/>
              <a:t>View begins to shift back as it becomes obvious the lack of individual control over conditions.</a:t>
            </a:r>
          </a:p>
          <a:p>
            <a:endParaRPr lang="en-CA" dirty="0"/>
          </a:p>
          <a:p>
            <a:endParaRPr lang="en-CA" dirty="0"/>
          </a:p>
          <a:p>
            <a:endParaRPr lang="en-CA" dirty="0"/>
          </a:p>
        </p:txBody>
      </p:sp>
    </p:spTree>
    <p:extLst>
      <p:ext uri="{BB962C8B-B14F-4D97-AF65-F5344CB8AC3E}">
        <p14:creationId xmlns:p14="http://schemas.microsoft.com/office/powerpoint/2010/main" val="43870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Industrial Revolution and ‘separate spheres’</a:t>
            </a:r>
          </a:p>
        </p:txBody>
      </p:sp>
      <p:sp>
        <p:nvSpPr>
          <p:cNvPr id="3" name="Content Placeholder 2"/>
          <p:cNvSpPr>
            <a:spLocks noGrp="1"/>
          </p:cNvSpPr>
          <p:nvPr>
            <p:ph idx="1"/>
          </p:nvPr>
        </p:nvSpPr>
        <p:spPr/>
        <p:txBody>
          <a:bodyPr>
            <a:normAutofit fontScale="85000" lnSpcReduction="10000"/>
          </a:bodyPr>
          <a:lstStyle/>
          <a:p>
            <a:r>
              <a:rPr lang="en-CA" dirty="0"/>
              <a:t>Previous to the Industrial revolution, production depended on the work of the master-apprentice system, in which work often took place within the home </a:t>
            </a:r>
          </a:p>
          <a:p>
            <a:endParaRPr lang="en-CA" dirty="0"/>
          </a:p>
          <a:p>
            <a:r>
              <a:rPr lang="en-CA" dirty="0"/>
              <a:t>With the mechanization of capital, work began to be considered separate from home life, as production shifted to factories.</a:t>
            </a:r>
          </a:p>
          <a:p>
            <a:endParaRPr lang="en-CA" dirty="0"/>
          </a:p>
          <a:p>
            <a:r>
              <a:rPr lang="en-CA" dirty="0"/>
              <a:t>The concept of ‘separate spheres’ became commonplace, and it was widely believed women had an inclination to domestic work.</a:t>
            </a:r>
          </a:p>
          <a:p>
            <a:endParaRPr lang="en-CA" dirty="0"/>
          </a:p>
          <a:p>
            <a:r>
              <a:rPr lang="en-CA" dirty="0"/>
              <a:t>Surplus capital fuels the ‘American Dream’ of success through capitalist pursuit</a:t>
            </a:r>
          </a:p>
          <a:p>
            <a:pPr marL="0" indent="0">
              <a:buNone/>
            </a:pPr>
            <a:endParaRPr lang="en-CA" dirty="0"/>
          </a:p>
        </p:txBody>
      </p:sp>
    </p:spTree>
    <p:extLst>
      <p:ext uri="{BB962C8B-B14F-4D97-AF65-F5344CB8AC3E}">
        <p14:creationId xmlns:p14="http://schemas.microsoft.com/office/powerpoint/2010/main" val="178824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War and Morality</a:t>
            </a:r>
          </a:p>
        </p:txBody>
      </p:sp>
      <p:sp>
        <p:nvSpPr>
          <p:cNvPr id="3" name="Content Placeholder 2"/>
          <p:cNvSpPr>
            <a:spLocks noGrp="1"/>
          </p:cNvSpPr>
          <p:nvPr>
            <p:ph idx="1"/>
          </p:nvPr>
        </p:nvSpPr>
        <p:spPr/>
        <p:txBody>
          <a:bodyPr/>
          <a:lstStyle/>
          <a:p>
            <a:r>
              <a:rPr lang="en-CA" dirty="0"/>
              <a:t>First World War</a:t>
            </a:r>
          </a:p>
          <a:p>
            <a:r>
              <a:rPr lang="en-CA" dirty="0"/>
              <a:t>Women take a </a:t>
            </a:r>
            <a:r>
              <a:rPr lang="en-CA"/>
              <a:t>greater role, support </a:t>
            </a:r>
            <a:r>
              <a:rPr lang="en-CA" dirty="0"/>
              <a:t>men overseas</a:t>
            </a:r>
          </a:p>
          <a:p>
            <a:r>
              <a:rPr lang="en-CA" dirty="0"/>
              <a:t>Women gain the vote in 1918, </a:t>
            </a:r>
          </a:p>
          <a:p>
            <a:r>
              <a:rPr lang="en-CA" dirty="0"/>
              <a:t>Declared ‘persons’</a:t>
            </a:r>
          </a:p>
          <a:p>
            <a:r>
              <a:rPr lang="en-CA" dirty="0"/>
              <a:t>‘Separate Spheres’ begins to be chipped away, women gain more rights, autonomy.</a:t>
            </a:r>
          </a:p>
        </p:txBody>
      </p:sp>
    </p:spTree>
    <p:extLst>
      <p:ext uri="{BB962C8B-B14F-4D97-AF65-F5344CB8AC3E}">
        <p14:creationId xmlns:p14="http://schemas.microsoft.com/office/powerpoint/2010/main" val="399020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Great Depression</a:t>
            </a:r>
          </a:p>
        </p:txBody>
      </p:sp>
      <p:sp>
        <p:nvSpPr>
          <p:cNvPr id="3" name="Content Placeholder 2"/>
          <p:cNvSpPr>
            <a:spLocks noGrp="1"/>
          </p:cNvSpPr>
          <p:nvPr>
            <p:ph idx="1"/>
          </p:nvPr>
        </p:nvSpPr>
        <p:spPr/>
        <p:txBody>
          <a:bodyPr/>
          <a:lstStyle/>
          <a:p>
            <a:r>
              <a:rPr lang="en-CA" dirty="0"/>
              <a:t>Economic hardship as a motivator for the decline in the ‘Just World’ hypothesis. </a:t>
            </a:r>
          </a:p>
          <a:p>
            <a:endParaRPr lang="en-CA" dirty="0"/>
          </a:p>
          <a:p>
            <a:r>
              <a:rPr lang="en-CA" dirty="0"/>
              <a:t>Less autonomy over conditions, decline in the belief in a just world.</a:t>
            </a:r>
          </a:p>
          <a:p>
            <a:endParaRPr lang="en-CA" dirty="0"/>
          </a:p>
          <a:p>
            <a:r>
              <a:rPr lang="en-CA" dirty="0"/>
              <a:t>Thrift an increasingly prevalent value</a:t>
            </a:r>
          </a:p>
          <a:p>
            <a:endParaRPr lang="en-CA" dirty="0"/>
          </a:p>
          <a:p>
            <a:endParaRPr lang="en-CA" dirty="0"/>
          </a:p>
        </p:txBody>
      </p:sp>
    </p:spTree>
    <p:extLst>
      <p:ext uri="{BB962C8B-B14F-4D97-AF65-F5344CB8AC3E}">
        <p14:creationId xmlns:p14="http://schemas.microsoft.com/office/powerpoint/2010/main" val="116549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World War II</a:t>
            </a:r>
          </a:p>
        </p:txBody>
      </p:sp>
      <p:sp>
        <p:nvSpPr>
          <p:cNvPr id="3" name="Content Placeholder 2"/>
          <p:cNvSpPr>
            <a:spLocks noGrp="1"/>
          </p:cNvSpPr>
          <p:nvPr>
            <p:ph idx="1"/>
          </p:nvPr>
        </p:nvSpPr>
        <p:spPr/>
        <p:txBody>
          <a:bodyPr/>
          <a:lstStyle/>
          <a:p>
            <a:r>
              <a:rPr lang="en-CA" dirty="0"/>
              <a:t>Again, the second world war was incredibly influential in breaking down the ideological concept of ‘separate spheres’ as women increasingly took on previously masculinized roles in order to help support the war effort</a:t>
            </a:r>
          </a:p>
          <a:p>
            <a:r>
              <a:rPr lang="en-CA" dirty="0"/>
              <a:t>However, women’s participation in the war effort was most often framed within the context of their roles as nurturers or caregivers</a:t>
            </a:r>
          </a:p>
          <a:p>
            <a:r>
              <a:rPr lang="en-CA" dirty="0"/>
              <a:t>Post-WWII optimism due to economic prosperity</a:t>
            </a:r>
          </a:p>
          <a:p>
            <a:endParaRPr lang="en-CA" dirty="0"/>
          </a:p>
          <a:p>
            <a:endParaRPr lang="en-CA" dirty="0"/>
          </a:p>
          <a:p>
            <a:endParaRPr lang="en-CA" dirty="0"/>
          </a:p>
        </p:txBody>
      </p:sp>
    </p:spTree>
    <p:extLst>
      <p:ext uri="{BB962C8B-B14F-4D97-AF65-F5344CB8AC3E}">
        <p14:creationId xmlns:p14="http://schemas.microsoft.com/office/powerpoint/2010/main" val="303044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1984</a:t>
            </a:r>
          </a:p>
        </p:txBody>
      </p:sp>
      <p:sp>
        <p:nvSpPr>
          <p:cNvPr id="3" name="Content Placeholder 2"/>
          <p:cNvSpPr>
            <a:spLocks noGrp="1"/>
          </p:cNvSpPr>
          <p:nvPr>
            <p:ph idx="1"/>
          </p:nvPr>
        </p:nvSpPr>
        <p:spPr>
          <a:xfrm>
            <a:off x="438274" y="2390662"/>
            <a:ext cx="9613861" cy="3599316"/>
          </a:xfrm>
        </p:spPr>
        <p:txBody>
          <a:bodyPr>
            <a:normAutofit fontScale="85000" lnSpcReduction="10000"/>
          </a:bodyPr>
          <a:lstStyle/>
          <a:p>
            <a:r>
              <a:rPr lang="en-CA" dirty="0"/>
              <a:t>Brian Mulroney, Conservative government</a:t>
            </a:r>
          </a:p>
          <a:p>
            <a:r>
              <a:rPr lang="en-CA" dirty="0"/>
              <a:t>Ronald Reagan, </a:t>
            </a:r>
            <a:r>
              <a:rPr lang="en-CA" dirty="0"/>
              <a:t>‘Moral Majority’ </a:t>
            </a:r>
          </a:p>
          <a:p>
            <a:r>
              <a:rPr lang="en-CA" dirty="0"/>
              <a:t>Resurgence of 1950s post-war optimism, response to Vietnam</a:t>
            </a:r>
          </a:p>
          <a:p>
            <a:r>
              <a:rPr lang="en-CA" dirty="0"/>
              <a:t>Emphasis on conservation, cutting spending, war on drugs, return to the idealization of the ‘nuclear family’</a:t>
            </a:r>
          </a:p>
          <a:p>
            <a:endParaRPr lang="en-CA" dirty="0"/>
          </a:p>
          <a:p>
            <a:r>
              <a:rPr lang="en-CA" dirty="0"/>
              <a:t>And so, disobedience from social norms such as the expectations of male and female roles reflects and creates our concept of history and morality. </a:t>
            </a:r>
          </a:p>
          <a:p>
            <a:r>
              <a:rPr lang="en-CA" dirty="0"/>
              <a:t>Social, economic, and political forces also greatly influence concepts of common morality and shape how history and social norms are conceived, as a result lending voice and giving autonomy to previously ignored groups. </a:t>
            </a:r>
          </a:p>
          <a:p>
            <a:endParaRPr lang="en-CA" dirty="0"/>
          </a:p>
        </p:txBody>
      </p:sp>
    </p:spTree>
    <p:extLst>
      <p:ext uri="{BB962C8B-B14F-4D97-AF65-F5344CB8AC3E}">
        <p14:creationId xmlns:p14="http://schemas.microsoft.com/office/powerpoint/2010/main" val="23132475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2650</TotalTime>
  <Words>643</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Morality and Memory, Disobedience </vt:lpstr>
      <vt:lpstr>Morality</vt:lpstr>
      <vt:lpstr>Victorian era and Victorian morality.   Sexual restraint  Intolerance for crime and vagrancy  Strict code of public conduct  Non-verbal communication of sexual feelings:  Language of flowers  </vt:lpstr>
      <vt:lpstr>Protestant Work ethic: </vt:lpstr>
      <vt:lpstr>The Industrial Revolution and ‘separate spheres’</vt:lpstr>
      <vt:lpstr>War and Morality</vt:lpstr>
      <vt:lpstr>The Great Depression</vt:lpstr>
      <vt:lpstr>World War II</vt:lpstr>
      <vt:lpstr>1984</vt:lpstr>
      <vt:lpstr>Disobedience  </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Florece ighigale vicoria cour</dc:title>
  <dc:creator>thebrycycle</dc:creator>
  <cp:lastModifiedBy>thebrycycle</cp:lastModifiedBy>
  <cp:revision>47</cp:revision>
  <dcterms:created xsi:type="dcterms:W3CDTF">2016-11-08T02:50:29Z</dcterms:created>
  <dcterms:modified xsi:type="dcterms:W3CDTF">2016-11-09T23:11:00Z</dcterms:modified>
</cp:coreProperties>
</file>